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09" r:id="rId5"/>
    <p:sldId id="2147140414" r:id="rId6"/>
    <p:sldId id="2147140442" r:id="rId7"/>
    <p:sldId id="2147140427" r:id="rId8"/>
    <p:sldId id="2147140394" r:id="rId9"/>
    <p:sldId id="2147140443" r:id="rId10"/>
    <p:sldId id="2147140444" r:id="rId11"/>
    <p:sldId id="2147140398" r:id="rId12"/>
    <p:sldId id="2147140446" r:id="rId13"/>
    <p:sldId id="2147140447" r:id="rId14"/>
    <p:sldId id="2147140451" r:id="rId15"/>
    <p:sldId id="2147140450" r:id="rId16"/>
    <p:sldId id="2147140448" r:id="rId17"/>
    <p:sldId id="2147140449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309"/>
            <p14:sldId id="2147140414"/>
            <p14:sldId id="2147140442"/>
            <p14:sldId id="2147140427"/>
            <p14:sldId id="2147140394"/>
            <p14:sldId id="2147140443"/>
            <p14:sldId id="2147140444"/>
            <p14:sldId id="2147140398"/>
            <p14:sldId id="2147140446"/>
            <p14:sldId id="2147140447"/>
            <p14:sldId id="2147140451"/>
            <p14:sldId id="2147140450"/>
            <p14:sldId id="2147140448"/>
            <p14:sldId id="2147140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2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3970736"/>
            <a:ext cx="6884562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>
                    <a:lumMod val="95000"/>
                  </a:schemeClr>
                </a:solidFill>
                <a:latin typeface="GT Sectra Fine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pPr marL="0" lvl="0" indent="0" algn="l" defTabSz="91441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8" cy="530687"/>
          </a:xfrm>
        </p:spPr>
        <p:txBody>
          <a:bodyPr/>
          <a:lstStyle>
            <a:lvl1pPr marL="0" indent="0" algn="l" defTabSz="914411" rtl="0" eaLnBrk="1" latinLnBrk="0" hangingPunct="1">
              <a:spcAft>
                <a:spcPts val="0"/>
              </a:spcAft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11" rtl="0" eaLnBrk="1" latinLnBrk="0" hangingPunct="1">
              <a:spcAft>
                <a:spcPts val="0"/>
              </a:spcAft>
              <a:defRPr lang="en-US" sz="1401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(DD MMMM YYYY)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5A68FC7-26B5-D447-0F4F-4539456AF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1" y="4788067"/>
            <a:ext cx="1965317" cy="129840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6C5752-FCAA-86D8-96A8-435178EF85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092" y="5004444"/>
            <a:ext cx="4114800" cy="348141"/>
          </a:xfrm>
          <a:prstGeom prst="rect">
            <a:avLst/>
          </a:prstGeom>
        </p:spPr>
        <p:txBody>
          <a:bodyPr/>
          <a:lstStyle>
            <a:lvl1pPr>
              <a:defRPr lang="en-US" sz="1600" b="0" i="0" kern="1200" spc="0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09148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4" progId="TCLayout.ActiveDocument.1">
                  <p:embed/>
                </p:oleObj>
              </mc:Choice>
              <mc:Fallback>
                <p:oleObj name="think-cell Slide" r:id="rId3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12" r:id="rId24"/>
    <p:sldLayoutId id="2147483707" r:id="rId25"/>
    <p:sldLayoutId id="2147483708" r:id="rId26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6.svg"/><Relationship Id="rId4" Type="http://schemas.openxmlformats.org/officeDocument/2006/relationships/image" Target="../media/image1.emf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9.png"/><Relationship Id="rId12" Type="http://schemas.openxmlformats.org/officeDocument/2006/relationships/image" Target="../media/image30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8.sv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svg"/><Relationship Id="rId4" Type="http://schemas.openxmlformats.org/officeDocument/2006/relationships/image" Target="../media/image1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.emf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07B959-9E35-3EC1-53CB-968CEE0AEF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07B959-9E35-3EC1-53CB-968CEE0AE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6DFE691-484D-0A62-B4FF-81300FDD9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BAD583D-414C-8D2B-DA03-8F81A2352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4955A-2927-2A7F-F09E-0AAD319A9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8EA512-8EB5-AB46-84BC-685DB8D2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37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DB00-7D82-1E27-DDD2-3EE02FBE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79B99-DD4F-7903-6E7F-610F4A739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67967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2FF0-342E-2B09-4D4A-F6163B44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18C7C9D0-5161-7D4C-33A3-CE855AE9A4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3BAB46-1112-8984-5BC8-9124F95B7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FB926-1715-7E06-7F6B-B3118E48F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888EA0D3-EA0D-11F4-C590-F2B71371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In-kind supports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17EFEC-7F46-DB9F-8748-D6B2C46CB7D5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A697E-DB7F-DF66-E887-D5D6AA87C66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3EC4DE64-34FA-1602-41F0-4AA57CB38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1EDE35C2-C3F2-2CBD-C34C-6BD02AED2BE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3A40356D-0CA4-0758-0211-164F292215FD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A96AA43D-C75C-347A-5AEA-4595CBD3B04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8705B3FA-4AAB-23FA-7209-A774CA6807A9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AC175BF9-2F0E-63AB-48FB-C12A83367D9D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A5D741D0-C779-0C60-2309-8AEA3EBBDDC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FBA4D0A7-1D10-EE75-9172-B9539890B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B2F4AD-98CF-ABE7-6AAB-345EDB6009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FCC21DB-7902-66E3-AB5E-22011BC212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7DBA27-B069-0AAA-6BCE-240533353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E3DB17A-7DD7-A51A-4B58-AEFDA3C1AE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7B355F4-47F7-8162-6CCB-63BA17E86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D3F8981-DE6A-6785-B5D6-5FCAE2E47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C3EF6F-6B7A-4179-4EC4-CD45F2CBA9BF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rising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49DFD08D-F5E5-CC26-D990-7AF520DFEF76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In-kind spending less progressive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9014930-628E-BE76-156E-1266AAB70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804" y="2114059"/>
            <a:ext cx="47148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FA8A-706A-912A-5490-736DA3B5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3BAB46-1112-8984-5BC8-9124F95B7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D2E36D12-9D9B-B23E-708D-4467504B7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B8EA5-D7BB-6059-E23B-0E855F022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D7991A13-F989-1404-7E9E-FC1442DB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Education spending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488ED6-DC45-F615-584E-ACE1C7128522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5482FA-340A-1E47-0638-D7E3A79AEB1D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2266958B-685D-9A4A-C8D4-D55A322A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DEF09040-22B4-0B7F-EB26-0BD96CA02281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D16B42B6-836E-4A85-8B3B-5945B0E9E7CA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E565E59F-90F8-3858-2F41-A9CED2FFDE58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33A39C18-C165-E94F-315E-D9F5E0DE7997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D5A881D5-B169-2520-0BB3-403520B7324F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6F316DD-0AE5-5A6D-DADB-7FC8C65F42A2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14AADAF6-44D0-BA8B-66A9-1BA1524F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C4AFF95-C927-E4EC-FEF3-1261C9F96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60275C-AB24-3CD6-1027-6269414AE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17DBB9F-B28B-A712-7D5E-CBD6E9F3C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6EAD27-F06C-ACC8-1C30-AAC369288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B1D613-6236-9BE6-5608-0B6246561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98991EB-6260-AF9B-78E9-5F3D575B7A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31F7E3E4-7E07-1835-1635-B97243DC4E7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F985546B-325F-3F17-BC10-4C949772972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43B02F-8AC6-08F2-234B-AD597A1D4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465" y="2523285"/>
            <a:ext cx="5423688" cy="33264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970E71-5D64-5FDA-9C14-5D6C058F8B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7196" y="2210629"/>
            <a:ext cx="4581202" cy="3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455E-AA20-A859-F64A-91EB02E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29CA4ED7-2C23-7DE1-D171-66BF4ED07F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978D9-2B09-19F7-D5F0-81804AB0A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5B6D24B-E4C1-93CB-3289-C820E4D1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CGT discount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F2C44-A1DB-B0CF-1694-3AF04B0AAA70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744EE-4962-4908-1FF8-3BD840D96DD9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F8002CB1-06D3-39FF-4580-F2619B4C3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4C50CC06-F056-7544-1EB4-4F273FB60A45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1572D60A-0395-8064-3564-89E2575EBD01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4BF18A4C-120A-CB6D-5868-FDAF6B9CD68D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10832F0-78CA-5256-8393-5A292D4BF83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5E29A443-1DB8-8EE2-61ED-5BF43CA7F0E4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61292301-6C84-4506-AB6A-46E3B36763C7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6D157B7F-4E2D-9E37-BC3C-A29DFAFAD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78CE6B8-1B64-22E2-5665-FEE04EEF07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5D968F2-CD60-BA50-02AA-D468DCEFB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A7C98C8-F938-C0E0-DB44-375B69EE5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22BFE7-1CCA-A8BF-E38E-7C5B9B28BB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C7E35A0-E016-ABAD-BAE9-1A6395402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DE5660-8695-0FED-806D-86359E2A5C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2333DD6C-82DA-7879-59AB-37C585C93A92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63C4322F-2DEF-D51D-5FC7-61ECA3A70D41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44389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3D65-9A4C-6B66-0584-CA583151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D2E36D12-9D9B-B23E-708D-4467504B7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29CA4ED7-2C23-7DE1-D171-66BF4ED07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4F187-B305-C2C3-DAA3-F753B51DA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58C78B6E-27B1-B5FC-F058-AD516B9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413490-B08E-D117-3CEC-A404685C87BA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E4CFA7-0520-3416-03FB-CE4764C775FF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E1C5F95C-27C6-A5AD-6B13-22E8858CA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78EDF119-31F2-BB9F-6BA3-52648D31EF0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90EA9334-AC49-1E47-52F2-83D6072A6369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BAC57E87-DF64-C52F-9D5B-4E1C414A9D7B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661B0879-1B08-570A-11BB-87B658A40554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B4FE3514-C047-E674-53F9-2B1D810ADD3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B8F35278-9C98-7F0F-04EB-97D3A35EA7AF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9731757C-CED0-287A-F8B3-7AE7A47A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513ECDF-FFD4-6B06-EF72-6AD9085C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C69B455-CBEF-5239-944D-813A4AFA32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764E89A-0FF6-E9D0-28D4-26224CFF79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9577CA6-3DBF-B7F6-CF77-E0413AED0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336D5A-8C1C-2CC3-11FF-3B7CFB848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BD46BC7-702F-3AC1-1F8E-B5AB17C8E6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E28F0874-23F8-029F-9192-06125338C199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849238F3-1637-DB3C-E401-42EE5DA977A7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033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546547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9CFA43A-5851-3EF8-A4F6-5A2B0872DDB6}"/>
              </a:ext>
            </a:extLst>
          </p:cNvPr>
          <p:cNvSpPr txBox="1">
            <a:spLocks/>
          </p:cNvSpPr>
          <p:nvPr/>
        </p:nvSpPr>
        <p:spPr>
          <a:xfrm>
            <a:off x="381001" y="2182002"/>
            <a:ext cx="3267012" cy="286957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bg2"/>
                </a:solidFill>
                <a:latin typeface="GT Sectra Fine" panose="00000500000000000000" pitchFamily="50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2286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4572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System Font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685800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Place agenda summary here if needed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9B33CBD-3A3A-08FF-19CB-E96CE6149418}"/>
              </a:ext>
            </a:extLst>
          </p:cNvPr>
          <p:cNvSpPr txBox="1">
            <a:spLocks/>
          </p:cNvSpPr>
          <p:nvPr/>
        </p:nvSpPr>
        <p:spPr>
          <a:xfrm>
            <a:off x="4966973" y="1976478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AB2522C-4926-7A63-58DB-0D103E20095F}"/>
              </a:ext>
            </a:extLst>
          </p:cNvPr>
          <p:cNvSpPr txBox="1">
            <a:spLocks/>
          </p:cNvSpPr>
          <p:nvPr/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E4D8091-F4E8-C735-719A-65C99411EA5E}"/>
              </a:ext>
            </a:extLst>
          </p:cNvPr>
          <p:cNvSpPr txBox="1">
            <a:spLocks/>
          </p:cNvSpPr>
          <p:nvPr/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2EF5EC-872C-DE14-C872-E3EB9AD245CB}"/>
              </a:ext>
            </a:extLst>
          </p:cNvPr>
          <p:cNvSpPr txBox="1">
            <a:spLocks/>
          </p:cNvSpPr>
          <p:nvPr/>
        </p:nvSpPr>
        <p:spPr>
          <a:xfrm>
            <a:off x="4966973" y="3791112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1AEDFFB-9EB1-642A-8B20-38B929A08619}"/>
              </a:ext>
            </a:extLst>
          </p:cNvPr>
          <p:cNvSpPr txBox="1">
            <a:spLocks/>
          </p:cNvSpPr>
          <p:nvPr/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F330F3E-9C75-224F-514C-28CB6DDFDA7A}"/>
              </a:ext>
            </a:extLst>
          </p:cNvPr>
          <p:cNvSpPr txBox="1">
            <a:spLocks/>
          </p:cNvSpPr>
          <p:nvPr/>
        </p:nvSpPr>
        <p:spPr>
          <a:xfrm>
            <a:off x="4966973" y="500086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8444A3-BE6F-E73E-C19F-9D2EC946E065}"/>
              </a:ext>
            </a:extLst>
          </p:cNvPr>
          <p:cNvSpPr txBox="1">
            <a:spLocks/>
          </p:cNvSpPr>
          <p:nvPr/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CD44348-6EE4-E3EA-D50C-32A9B14ECDE0}"/>
              </a:ext>
            </a:extLst>
          </p:cNvPr>
          <p:cNvSpPr txBox="1">
            <a:spLocks/>
          </p:cNvSpPr>
          <p:nvPr/>
        </p:nvSpPr>
        <p:spPr>
          <a:xfrm>
            <a:off x="4284358" y="137159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4A2DA8B4-B5A9-0A5E-88E5-9B084D72080A}"/>
              </a:ext>
            </a:extLst>
          </p:cNvPr>
          <p:cNvSpPr txBox="1">
            <a:spLocks/>
          </p:cNvSpPr>
          <p:nvPr/>
        </p:nvSpPr>
        <p:spPr>
          <a:xfrm>
            <a:off x="4284358" y="197647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2838D9-DFC8-5A01-2751-BB125232D184}"/>
              </a:ext>
            </a:extLst>
          </p:cNvPr>
          <p:cNvSpPr txBox="1">
            <a:spLocks/>
          </p:cNvSpPr>
          <p:nvPr/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60A0DF3-FFC5-3053-0356-A5258D237C52}"/>
              </a:ext>
            </a:extLst>
          </p:cNvPr>
          <p:cNvSpPr txBox="1">
            <a:spLocks/>
          </p:cNvSpPr>
          <p:nvPr/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304C86F-AD74-EF94-3FE2-EF05FB302D14}"/>
              </a:ext>
            </a:extLst>
          </p:cNvPr>
          <p:cNvSpPr txBox="1">
            <a:spLocks/>
          </p:cNvSpPr>
          <p:nvPr/>
        </p:nvSpPr>
        <p:spPr>
          <a:xfrm>
            <a:off x="4284358" y="3791112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E577B9F5-1C80-38C3-EA34-370171B4E5E6}"/>
              </a:ext>
            </a:extLst>
          </p:cNvPr>
          <p:cNvSpPr txBox="1">
            <a:spLocks/>
          </p:cNvSpPr>
          <p:nvPr/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184910D1-B60F-13AD-B187-73CADE2BFA70}"/>
              </a:ext>
            </a:extLst>
          </p:cNvPr>
          <p:cNvSpPr txBox="1">
            <a:spLocks/>
          </p:cNvSpPr>
          <p:nvPr/>
        </p:nvSpPr>
        <p:spPr>
          <a:xfrm>
            <a:off x="4284358" y="500086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12EBBD9-0081-1C34-2253-067325CE5F03}"/>
              </a:ext>
            </a:extLst>
          </p:cNvPr>
          <p:cNvSpPr txBox="1">
            <a:spLocks/>
          </p:cNvSpPr>
          <p:nvPr/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6A6BCC-96C3-8175-E636-91D5933DE98B}"/>
              </a:ext>
            </a:extLst>
          </p:cNvPr>
          <p:cNvCxnSpPr>
            <a:cxnSpLocks/>
          </p:cNvCxnSpPr>
          <p:nvPr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C0A845A-F53D-D34F-933F-AE38BEB82BE7}"/>
              </a:ext>
            </a:extLst>
          </p:cNvPr>
          <p:cNvSpPr txBox="1">
            <a:spLocks/>
          </p:cNvSpPr>
          <p:nvPr/>
        </p:nvSpPr>
        <p:spPr>
          <a:xfrm>
            <a:off x="8857959" y="137159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5E7AA16-77B9-D30E-0341-25611F8DCB35}"/>
              </a:ext>
            </a:extLst>
          </p:cNvPr>
          <p:cNvSpPr txBox="1">
            <a:spLocks/>
          </p:cNvSpPr>
          <p:nvPr/>
        </p:nvSpPr>
        <p:spPr>
          <a:xfrm>
            <a:off x="8857959" y="1976478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AE0F5060-CAEA-DFD6-99F5-F5A8990C7DA4}"/>
              </a:ext>
            </a:extLst>
          </p:cNvPr>
          <p:cNvSpPr txBox="1">
            <a:spLocks/>
          </p:cNvSpPr>
          <p:nvPr/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490F2BE-D32E-E121-74DE-EA7BC6D59E9E}"/>
              </a:ext>
            </a:extLst>
          </p:cNvPr>
          <p:cNvSpPr txBox="1">
            <a:spLocks/>
          </p:cNvSpPr>
          <p:nvPr/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4993939C-B4F9-591B-E763-8F7D712F9DE6}"/>
              </a:ext>
            </a:extLst>
          </p:cNvPr>
          <p:cNvSpPr txBox="1">
            <a:spLocks/>
          </p:cNvSpPr>
          <p:nvPr/>
        </p:nvSpPr>
        <p:spPr>
          <a:xfrm>
            <a:off x="8857959" y="3791112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F4181E1C-EB19-866B-6749-234524C8A42C}"/>
              </a:ext>
            </a:extLst>
          </p:cNvPr>
          <p:cNvSpPr txBox="1">
            <a:spLocks/>
          </p:cNvSpPr>
          <p:nvPr/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EC8DBA10-C2C3-A48B-578A-992D771BC4B3}"/>
              </a:ext>
            </a:extLst>
          </p:cNvPr>
          <p:cNvSpPr txBox="1">
            <a:spLocks/>
          </p:cNvSpPr>
          <p:nvPr/>
        </p:nvSpPr>
        <p:spPr>
          <a:xfrm>
            <a:off x="8857959" y="500086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C21BB498-106B-4EA6-338A-A1EDA7B4D847}"/>
              </a:ext>
            </a:extLst>
          </p:cNvPr>
          <p:cNvSpPr txBox="1">
            <a:spLocks/>
          </p:cNvSpPr>
          <p:nvPr/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76B6A0EA-DCB6-1566-EDB1-940C2F4E4451}"/>
              </a:ext>
            </a:extLst>
          </p:cNvPr>
          <p:cNvSpPr txBox="1">
            <a:spLocks/>
          </p:cNvSpPr>
          <p:nvPr/>
        </p:nvSpPr>
        <p:spPr>
          <a:xfrm>
            <a:off x="8195094" y="137159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15BB7748-40F1-A61E-2EC5-A63B1836118B}"/>
              </a:ext>
            </a:extLst>
          </p:cNvPr>
          <p:cNvSpPr txBox="1">
            <a:spLocks/>
          </p:cNvSpPr>
          <p:nvPr/>
        </p:nvSpPr>
        <p:spPr>
          <a:xfrm>
            <a:off x="8195094" y="197647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065F752-0B7B-3843-630C-65F9DB666999}"/>
              </a:ext>
            </a:extLst>
          </p:cNvPr>
          <p:cNvSpPr txBox="1">
            <a:spLocks/>
          </p:cNvSpPr>
          <p:nvPr/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DDF18C8A-E31D-1A6C-539C-537DA82B2A9E}"/>
              </a:ext>
            </a:extLst>
          </p:cNvPr>
          <p:cNvSpPr txBox="1">
            <a:spLocks/>
          </p:cNvSpPr>
          <p:nvPr/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AC99499-2838-E3FC-C623-B576ADE60396}"/>
              </a:ext>
            </a:extLst>
          </p:cNvPr>
          <p:cNvSpPr txBox="1">
            <a:spLocks/>
          </p:cNvSpPr>
          <p:nvPr/>
        </p:nvSpPr>
        <p:spPr>
          <a:xfrm>
            <a:off x="8195094" y="3791112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92C5296-662E-6412-5556-6EFA2031DF4E}"/>
              </a:ext>
            </a:extLst>
          </p:cNvPr>
          <p:cNvSpPr txBox="1">
            <a:spLocks/>
          </p:cNvSpPr>
          <p:nvPr/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161F2EB7-A4B2-E375-64E3-0C8D6D30989B}"/>
              </a:ext>
            </a:extLst>
          </p:cNvPr>
          <p:cNvSpPr txBox="1">
            <a:spLocks/>
          </p:cNvSpPr>
          <p:nvPr/>
        </p:nvSpPr>
        <p:spPr>
          <a:xfrm>
            <a:off x="8195094" y="500086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CEC80983-288F-BA09-2CA9-8E4C72AAAA06}"/>
              </a:ext>
            </a:extLst>
          </p:cNvPr>
          <p:cNvSpPr txBox="1">
            <a:spLocks/>
          </p:cNvSpPr>
          <p:nvPr/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rgbClr val="00206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1">
                <a:solidFill>
                  <a:schemeClr val="accent1"/>
                </a:solidFill>
              </a:rPr>
              <a:t>##</a:t>
            </a:r>
            <a:endParaRPr lang="en-US" sz="1801">
              <a:solidFill>
                <a:schemeClr val="accent1"/>
              </a:solidFill>
            </a:endParaRP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D52C536-50D9-C319-A7A1-D28897884CB5}"/>
              </a:ext>
            </a:extLst>
          </p:cNvPr>
          <p:cNvSpPr txBox="1">
            <a:spLocks/>
          </p:cNvSpPr>
          <p:nvPr/>
        </p:nvSpPr>
        <p:spPr>
          <a:xfrm>
            <a:off x="4966973" y="1371599"/>
            <a:ext cx="2953038" cy="48534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 item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Risks to the fiscal outlook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ct 51" hidden="1">
            <a:extLst>
              <a:ext uri="{FF2B5EF4-FFF2-40B4-BE49-F238E27FC236}">
                <a16:creationId xmlns:a16="http://schemas.microsoft.com/office/drawing/2014/main" id="{5412032F-C466-D159-520A-8C6EB0C27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2" name="Object 51" hidden="1">
                        <a:extLst>
                          <a:ext uri="{FF2B5EF4-FFF2-40B4-BE49-F238E27FC236}">
                            <a16:creationId xmlns:a16="http://schemas.microsoft.com/office/drawing/2014/main" id="{5412032F-C466-D159-520A-8C6EB0C2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E4D1C1F1-E9E2-F45D-91D6-D6E6E566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is upon 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796EF-9617-8489-A6DC-A5D023354644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8207C8-EFC0-6878-C360-AB16D85087C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2" name="Graphic 21" descr="Fast Forward with solid fill">
            <a:extLst>
              <a:ext uri="{FF2B5EF4-FFF2-40B4-BE49-F238E27FC236}">
                <a16:creationId xmlns:a16="http://schemas.microsoft.com/office/drawing/2014/main" id="{85FEED6B-6C9D-815B-DAEE-7C1E6B44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2384552"/>
            <a:ext cx="547819" cy="547819"/>
          </a:xfrm>
          <a:prstGeom prst="rect">
            <a:avLst/>
          </a:prstGeom>
        </p:spPr>
      </p:pic>
      <p:sp>
        <p:nvSpPr>
          <p:cNvPr id="28" name="SmartArt Placeholder 95">
            <a:extLst>
              <a:ext uri="{FF2B5EF4-FFF2-40B4-BE49-F238E27FC236}">
                <a16:creationId xmlns:a16="http://schemas.microsoft.com/office/drawing/2014/main" id="{BB2122B1-4B64-8F3E-846E-E2AD68B6D143}"/>
              </a:ext>
            </a:extLst>
          </p:cNvPr>
          <p:cNvSpPr txBox="1">
            <a:spLocks/>
          </p:cNvSpPr>
          <p:nvPr/>
        </p:nvSpPr>
        <p:spPr>
          <a:xfrm>
            <a:off x="4629150" y="2837395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29" name="SmartArt Placeholder 95">
            <a:extLst>
              <a:ext uri="{FF2B5EF4-FFF2-40B4-BE49-F238E27FC236}">
                <a16:creationId xmlns:a16="http://schemas.microsoft.com/office/drawing/2014/main" id="{5877A88E-C41C-41BF-D8E2-F483480DC797}"/>
              </a:ext>
            </a:extLst>
          </p:cNvPr>
          <p:cNvSpPr txBox="1">
            <a:spLocks/>
          </p:cNvSpPr>
          <p:nvPr/>
        </p:nvSpPr>
        <p:spPr>
          <a:xfrm>
            <a:off x="4629150" y="3936769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Lorem Ipsum</a:t>
            </a:r>
          </a:p>
        </p:txBody>
      </p:sp>
      <p:sp>
        <p:nvSpPr>
          <p:cNvPr id="30" name="SmartArt Placeholder 95">
            <a:extLst>
              <a:ext uri="{FF2B5EF4-FFF2-40B4-BE49-F238E27FC236}">
                <a16:creationId xmlns:a16="http://schemas.microsoft.com/office/drawing/2014/main" id="{C4AAF949-2D41-9936-4A98-C1E1DAF6AFE5}"/>
              </a:ext>
            </a:extLst>
          </p:cNvPr>
          <p:cNvSpPr txBox="1">
            <a:spLocks/>
          </p:cNvSpPr>
          <p:nvPr/>
        </p:nvSpPr>
        <p:spPr>
          <a:xfrm>
            <a:off x="4629150" y="5037080"/>
            <a:ext cx="1123950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1" name="SmartArt Placeholder 95">
            <a:extLst>
              <a:ext uri="{FF2B5EF4-FFF2-40B4-BE49-F238E27FC236}">
                <a16:creationId xmlns:a16="http://schemas.microsoft.com/office/drawing/2014/main" id="{CD9AE360-29AC-3D64-1116-7B923665742D}"/>
              </a:ext>
            </a:extLst>
          </p:cNvPr>
          <p:cNvSpPr txBox="1">
            <a:spLocks/>
          </p:cNvSpPr>
          <p:nvPr/>
        </p:nvSpPr>
        <p:spPr>
          <a:xfrm>
            <a:off x="8297544" y="283679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2" name="SmartArt Placeholder 95">
            <a:extLst>
              <a:ext uri="{FF2B5EF4-FFF2-40B4-BE49-F238E27FC236}">
                <a16:creationId xmlns:a16="http://schemas.microsoft.com/office/drawing/2014/main" id="{4684A8F5-EBFB-DAAD-236B-2CF30A66777A}"/>
              </a:ext>
            </a:extLst>
          </p:cNvPr>
          <p:cNvSpPr txBox="1">
            <a:spLocks/>
          </p:cNvSpPr>
          <p:nvPr/>
        </p:nvSpPr>
        <p:spPr>
          <a:xfrm>
            <a:off x="8297544" y="3936769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sp>
        <p:nvSpPr>
          <p:cNvPr id="33" name="SmartArt Placeholder 95">
            <a:extLst>
              <a:ext uri="{FF2B5EF4-FFF2-40B4-BE49-F238E27FC236}">
                <a16:creationId xmlns:a16="http://schemas.microsoft.com/office/drawing/2014/main" id="{95BE6283-D956-5085-0252-08C3277D960B}"/>
              </a:ext>
            </a:extLst>
          </p:cNvPr>
          <p:cNvSpPr txBox="1">
            <a:spLocks/>
          </p:cNvSpPr>
          <p:nvPr/>
        </p:nvSpPr>
        <p:spPr>
          <a:xfrm>
            <a:off x="8297544" y="5037080"/>
            <a:ext cx="1123948" cy="858837"/>
          </a:xfrm>
          <a:prstGeom prst="homePlate">
            <a:avLst>
              <a:gd name="adj" fmla="val 19911"/>
            </a:avLst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Lorem Ipsum</a:t>
            </a:r>
          </a:p>
        </p:txBody>
      </p:sp>
      <p:pic>
        <p:nvPicPr>
          <p:cNvPr id="42" name="Graphic 41" descr="Fast Forward with solid fill">
            <a:extLst>
              <a:ext uri="{FF2B5EF4-FFF2-40B4-BE49-F238E27FC236}">
                <a16:creationId xmlns:a16="http://schemas.microsoft.com/office/drawing/2014/main" id="{7B3230F4-949C-AD9B-E7D0-2261A881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360" y="4145444"/>
            <a:ext cx="547819" cy="5478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F92204-E543-BE67-9DF4-8510EF2CFE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4212837"/>
            <a:ext cx="306146" cy="3061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2660CB-03EB-EFC5-BC31-D9DD7990C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3113426"/>
            <a:ext cx="306146" cy="30614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43956D6-D69D-BADD-FA7B-E3E78DDEE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473" y="5313148"/>
            <a:ext cx="306146" cy="3061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57BFB7-4BF1-CA1F-7558-50A4105940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5313148"/>
            <a:ext cx="306146" cy="30614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9D73A82-78FD-C2B7-4844-30320B33D9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4196016"/>
            <a:ext cx="306146" cy="30614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8CA00D6-BDAD-2E51-3A68-1561F087C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5080" y="3113426"/>
            <a:ext cx="306146" cy="306146"/>
          </a:xfrm>
          <a:prstGeom prst="rect">
            <a:avLst/>
          </a:prstGeom>
        </p:spPr>
      </p:pic>
      <p:sp>
        <p:nvSpPr>
          <p:cNvPr id="49" name="Text Placeholder 89">
            <a:extLst>
              <a:ext uri="{FF2B5EF4-FFF2-40B4-BE49-F238E27FC236}">
                <a16:creationId xmlns:a16="http://schemas.microsoft.com/office/drawing/2014/main" id="{598A7402-83B7-3B41-0AF8-A27CAC0BE133}"/>
              </a:ext>
            </a:extLst>
          </p:cNvPr>
          <p:cNvSpPr txBox="1">
            <a:spLocks/>
          </p:cNvSpPr>
          <p:nvPr/>
        </p:nvSpPr>
        <p:spPr>
          <a:xfrm>
            <a:off x="838313" y="1584585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has influenced outcomes since 2010</a:t>
            </a:r>
          </a:p>
        </p:txBody>
      </p:sp>
      <p:sp>
        <p:nvSpPr>
          <p:cNvPr id="50" name="Text Placeholder 89">
            <a:extLst>
              <a:ext uri="{FF2B5EF4-FFF2-40B4-BE49-F238E27FC236}">
                <a16:creationId xmlns:a16="http://schemas.microsoft.com/office/drawing/2014/main" id="{2D57E28B-BE63-E662-FFCC-D3C66893A8FA}"/>
              </a:ext>
            </a:extLst>
          </p:cNvPr>
          <p:cNvSpPr txBox="1">
            <a:spLocks/>
          </p:cNvSpPr>
          <p:nvPr/>
        </p:nvSpPr>
        <p:spPr>
          <a:xfrm>
            <a:off x="6800850" y="1575414"/>
            <a:ext cx="4963522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But fiscal implications truly started in 2020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2EAF9F-B6C1-FB96-E63B-6088B465E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236" y="2176352"/>
            <a:ext cx="3842112" cy="41343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0C0458-FEAC-721D-481B-27CA56339A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3958" y="2246969"/>
            <a:ext cx="4107752" cy="4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01E92-3EF6-D82E-EB27-FCFC8F8CD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40869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03CB1107-8895-9E02-6B0A-D1D2D2A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6654D0-40AB-47FE-4593-FF634793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Ageing boy that cried wolf?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5994BD94-C4AA-4853-77A7-B28B01C92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FC52322A-D6B8-8174-AE2F-6D80D6F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04A46B5E-0FA8-7C0D-9D43-C0856E266D70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71AB9C5E-16FA-3AB0-630A-C84257E0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286FF359-0F88-C54A-B635-F23E265930FF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BD64CCB-0554-76B7-5C0F-BD3776B435F1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Federal projections show restraint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54EA1E1-3D0F-01A7-FF0C-7B7ABDA072CF}"/>
              </a:ext>
            </a:extLst>
          </p:cNvPr>
          <p:cNvSpPr txBox="1">
            <a:spLocks/>
          </p:cNvSpPr>
          <p:nvPr/>
        </p:nvSpPr>
        <p:spPr>
          <a:xfrm>
            <a:off x="6957801" y="1284033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High commodity prices have funded spending expansions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550E3E-CECA-F9E1-4A83-7430C891006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1D51BC-CF41-54D5-CBEC-6EC4B606F0E5}"/>
              </a:ext>
            </a:extLst>
          </p:cNvPr>
          <p:cNvCxnSpPr>
            <a:cxnSpLocks/>
          </p:cNvCxnSpPr>
          <p:nvPr/>
        </p:nvCxnSpPr>
        <p:spPr>
          <a:xfrm>
            <a:off x="6543675" y="1902051"/>
            <a:ext cx="5286107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7FF0F73-EE7A-67DC-CE7C-650A02E6C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5201" y="2367386"/>
            <a:ext cx="33813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B2C6-915F-21A0-A7F7-EC8216AB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C1F3B52-914F-9FD2-881C-59ED04C93A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01E92-3EF6-D82E-EB27-FCFC8F8CD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72344-B942-AA4F-C1DF-0AE24F6C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1" name="Footer Placeholder 4">
            <a:extLst>
              <a:ext uri="{FF2B5EF4-FFF2-40B4-BE49-F238E27FC236}">
                <a16:creationId xmlns:a16="http://schemas.microsoft.com/office/drawing/2014/main" id="{BA44A4F0-78D1-9360-9D9F-8F8C513A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CEA6DFC-7ACE-E57F-1E3F-49CCA52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States are the canary in the coal mine</a:t>
            </a:r>
          </a:p>
        </p:txBody>
      </p:sp>
      <p:pic>
        <p:nvPicPr>
          <p:cNvPr id="87" name="Graphic 86" descr="Research with solid fill">
            <a:extLst>
              <a:ext uri="{FF2B5EF4-FFF2-40B4-BE49-F238E27FC236}">
                <a16:creationId xmlns:a16="http://schemas.microsoft.com/office/drawing/2014/main" id="{9032040D-2202-EE83-7634-D3904CAB9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2551916"/>
            <a:ext cx="543285" cy="543285"/>
          </a:xfrm>
          <a:prstGeom prst="rect">
            <a:avLst/>
          </a:prstGeom>
        </p:spPr>
      </p:pic>
      <p:sp>
        <p:nvSpPr>
          <p:cNvPr id="96" name="Text Placeholder 125">
            <a:extLst>
              <a:ext uri="{FF2B5EF4-FFF2-40B4-BE49-F238E27FC236}">
                <a16:creationId xmlns:a16="http://schemas.microsoft.com/office/drawing/2014/main" id="{8DD82D7D-54E4-10B1-64A6-B873554881F2}"/>
              </a:ext>
            </a:extLst>
          </p:cNvPr>
          <p:cNvSpPr txBox="1">
            <a:spLocks/>
          </p:cNvSpPr>
          <p:nvPr/>
        </p:nvSpPr>
        <p:spPr>
          <a:xfrm>
            <a:off x="5899053" y="2683858"/>
            <a:ext cx="1416148" cy="279401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400" cap="none" spc="-5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/>
              <a:t>Title 1</a:t>
            </a:r>
          </a:p>
        </p:txBody>
      </p:sp>
      <p:pic>
        <p:nvPicPr>
          <p:cNvPr id="99" name="Graphic 98" descr="Research with solid fill">
            <a:extLst>
              <a:ext uri="{FF2B5EF4-FFF2-40B4-BE49-F238E27FC236}">
                <a16:creationId xmlns:a16="http://schemas.microsoft.com/office/drawing/2014/main" id="{6A5227AD-D719-1F26-6F6D-1D800FD91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3870767"/>
            <a:ext cx="543285" cy="543285"/>
          </a:xfrm>
          <a:prstGeom prst="rect">
            <a:avLst/>
          </a:prstGeom>
        </p:spPr>
      </p:pic>
      <p:sp>
        <p:nvSpPr>
          <p:cNvPr id="100" name="Text Placeholder 125">
            <a:extLst>
              <a:ext uri="{FF2B5EF4-FFF2-40B4-BE49-F238E27FC236}">
                <a16:creationId xmlns:a16="http://schemas.microsoft.com/office/drawing/2014/main" id="{BD0D50E2-88E8-FF5F-6698-895FB4328DFC}"/>
              </a:ext>
            </a:extLst>
          </p:cNvPr>
          <p:cNvSpPr txBox="1">
            <a:spLocks/>
          </p:cNvSpPr>
          <p:nvPr/>
        </p:nvSpPr>
        <p:spPr>
          <a:xfrm>
            <a:off x="5899053" y="4002709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2</a:t>
            </a:r>
          </a:p>
        </p:txBody>
      </p:sp>
      <p:pic>
        <p:nvPicPr>
          <p:cNvPr id="103" name="Graphic 102" descr="Research with solid fill">
            <a:extLst>
              <a:ext uri="{FF2B5EF4-FFF2-40B4-BE49-F238E27FC236}">
                <a16:creationId xmlns:a16="http://schemas.microsoft.com/office/drawing/2014/main" id="{22817FD7-C9D7-AC10-4C76-F80518B6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162" y="5176901"/>
            <a:ext cx="543285" cy="543285"/>
          </a:xfrm>
          <a:prstGeom prst="rect">
            <a:avLst/>
          </a:prstGeom>
        </p:spPr>
      </p:pic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C210B9D9-BCC4-01AD-10B7-A7D77F748577}"/>
              </a:ext>
            </a:extLst>
          </p:cNvPr>
          <p:cNvSpPr txBox="1">
            <a:spLocks/>
          </p:cNvSpPr>
          <p:nvPr/>
        </p:nvSpPr>
        <p:spPr>
          <a:xfrm>
            <a:off x="5899053" y="5308843"/>
            <a:ext cx="1416148" cy="279401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lang="en-US" sz="1100" b="1" i="0" kern="1400" spc="-50" dirty="0" smtClean="0">
                <a:solidFill>
                  <a:srgbClr val="FFFFFF"/>
                </a:solidFill>
                <a:latin typeface="+mn-lt"/>
                <a:ea typeface="Yu Gothic Light" panose="020B0300000000000000" pitchFamily="34" charset="-128"/>
                <a:cs typeface="Times New Roman" panose="02020603050405020304" pitchFamily="18" charset="0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Title 3</a:t>
            </a:r>
          </a:p>
        </p:txBody>
      </p:sp>
      <p:sp>
        <p:nvSpPr>
          <p:cNvPr id="3" name="Text Placeholder 89">
            <a:extLst>
              <a:ext uri="{FF2B5EF4-FFF2-40B4-BE49-F238E27FC236}">
                <a16:creationId xmlns:a16="http://schemas.microsoft.com/office/drawing/2014/main" id="{9FAB102E-69AE-400A-DAF0-F5DD9A156196}"/>
              </a:ext>
            </a:extLst>
          </p:cNvPr>
          <p:cNvSpPr txBox="1">
            <a:spLocks/>
          </p:cNvSpPr>
          <p:nvPr/>
        </p:nvSpPr>
        <p:spPr>
          <a:xfrm>
            <a:off x="791069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Ageing is increasing expenditure on health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9CAA5-6176-2E57-4E55-A727BBC36FC9}"/>
              </a:ext>
            </a:extLst>
          </p:cNvPr>
          <p:cNvCxnSpPr>
            <a:cxnSpLocks/>
          </p:cNvCxnSpPr>
          <p:nvPr/>
        </p:nvCxnSpPr>
        <p:spPr>
          <a:xfrm>
            <a:off x="431289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Text Placeholder 89">
            <a:extLst>
              <a:ext uri="{FF2B5EF4-FFF2-40B4-BE49-F238E27FC236}">
                <a16:creationId xmlns:a16="http://schemas.microsoft.com/office/drawing/2014/main" id="{BB4F86FE-D52F-4802-A9D5-E814111FCFC3}"/>
              </a:ext>
            </a:extLst>
          </p:cNvPr>
          <p:cNvSpPr txBox="1">
            <a:spLocks/>
          </p:cNvSpPr>
          <p:nvPr/>
        </p:nvSpPr>
        <p:spPr>
          <a:xfrm>
            <a:off x="6677063" y="1484367"/>
            <a:ext cx="4269859" cy="288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 dirty="0"/>
              <a:t>Consolidated debt projected to keep rising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627720-8D5B-56AC-3C2E-4EE6787E7D1D}"/>
              </a:ext>
            </a:extLst>
          </p:cNvPr>
          <p:cNvCxnSpPr>
            <a:cxnSpLocks/>
          </p:cNvCxnSpPr>
          <p:nvPr/>
        </p:nvCxnSpPr>
        <p:spPr>
          <a:xfrm>
            <a:off x="6317283" y="1902051"/>
            <a:ext cx="53218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E9A1708-46B1-05CF-5A93-FC5382DA4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292" y="2105632"/>
            <a:ext cx="4427792" cy="43529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B46A99-6090-CE89-E00D-5356AD969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55" y="2280271"/>
            <a:ext cx="4714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26DC-F222-4870-D13B-13C14B76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63A62B-8B78-7902-F2FA-BF15A9CEF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Solutions for the fiscal problem</a:t>
            </a:r>
          </a:p>
        </p:txBody>
      </p:sp>
    </p:spTree>
    <p:extLst>
      <p:ext uri="{BB962C8B-B14F-4D97-AF65-F5344CB8AC3E}">
        <p14:creationId xmlns:p14="http://schemas.microsoft.com/office/powerpoint/2010/main" val="7288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7F6E18F3-9B41-5951-347F-1A410E9EE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871443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05A5-B63B-3299-72C5-3694ACBB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AF4BF-807B-AB8D-6688-A48DE41E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D1DE8A4-8530-8E24-481C-C2B5B013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Tough choices on spending restraint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08ACA8E3-0B21-94B9-D93B-4A2887AACE8E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Universal supports are expensive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8F3FCB-1D89-745F-2CB4-39F6FBF978D9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E91A1-E1CA-3AF4-F2F0-A21AF429A54C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7C1C863C-CB03-CCF2-690D-E8B37AFE3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0DA495D3-B671-2057-1C59-9E47C766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E897A333-6410-9514-D31F-29CB7CE64D1F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NDIS and universal child care are significant expenditures to support individuals through expensive parts of their life.</a:t>
            </a:r>
          </a:p>
          <a:p>
            <a:pPr>
              <a:defRPr/>
            </a:pPr>
            <a:r>
              <a:rPr lang="en-US" dirty="0"/>
              <a:t>However, due to the size of the payments and the lack of means testing these are expenses policies that are poorly targeted to those who require support to access the service.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4493E060-7256-E8C4-C666-29A37D5B49F5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Primary and secondary school spending has risen sharply per student – without clear improvements in student outcomes.</a:t>
            </a:r>
          </a:p>
          <a:p>
            <a:pPr>
              <a:defRPr/>
            </a:pPr>
            <a:r>
              <a:rPr lang="en-US" dirty="0"/>
              <a:t>Appears to be partially about spending inertia – expenditure as a % of GDP has stayed the same, as young students have become a smaller share of the population.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5151D3C-0E64-8791-34CA-6D3486822F6C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  <a:p>
            <a:pPr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55BF7-BDB7-9EDA-A4D7-C09425134E7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FEF61B-08A4-B659-8C55-3436CE6D47E7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F76101-F6E9-731B-8F2C-E210E00CA6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5B0DF915-A409-92DF-57C0-ACBE25627620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Education spending per student has surged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6DE6539F-F584-FD38-6524-AC95080B4A46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Off-budget spending is a concern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191187C-0F98-4263-FD85-FAC041D8F9E7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430940E2-197F-86FD-5072-667915A76B67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BA79139B-C07A-1FC8-4857-8C0C476A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FBC5C374-AC00-2660-08ED-0343727C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C912089D-3B04-D626-BCEF-0CB548E51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8CE01-1ED1-355D-E45E-6F0FAA38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389D2005-5054-7CC2-64C0-CCDD00494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7F6E18F3-9B41-5951-347F-1A410E9EE3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9CB9-0D0C-9BDF-993B-6B211BC5C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6096F-1790-C0E1-2255-B7458C2D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93DBD68-2B2A-7F56-6685-B42F977A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Raising tax at the lowest (economic) cost</a:t>
            </a:r>
          </a:p>
        </p:txBody>
      </p:sp>
      <p:sp>
        <p:nvSpPr>
          <p:cNvPr id="6" name="Text Placeholder 73">
            <a:extLst>
              <a:ext uri="{FF2B5EF4-FFF2-40B4-BE49-F238E27FC236}">
                <a16:creationId xmlns:a16="http://schemas.microsoft.com/office/drawing/2014/main" id="{D838F753-233B-A5AB-B725-F38C719E5724}"/>
              </a:ext>
            </a:extLst>
          </p:cNvPr>
          <p:cNvSpPr txBox="1">
            <a:spLocks/>
          </p:cNvSpPr>
          <p:nvPr/>
        </p:nvSpPr>
        <p:spPr>
          <a:xfrm>
            <a:off x="393700" y="2143700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Taxation of savings is inconsistent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6B1E9-660E-E523-90A6-59714A9DCE8A}"/>
              </a:ext>
            </a:extLst>
          </p:cNvPr>
          <p:cNvCxnSpPr>
            <a:cxnSpLocks/>
          </p:cNvCxnSpPr>
          <p:nvPr/>
        </p:nvCxnSpPr>
        <p:spPr>
          <a:xfrm>
            <a:off x="398872" y="1900961"/>
            <a:ext cx="34029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A41367-B8DC-15D8-3367-80D811854BE7}"/>
              </a:ext>
            </a:extLst>
          </p:cNvPr>
          <p:cNvCxnSpPr>
            <a:cxnSpLocks/>
          </p:cNvCxnSpPr>
          <p:nvPr/>
        </p:nvCxnSpPr>
        <p:spPr>
          <a:xfrm>
            <a:off x="4334567" y="1900961"/>
            <a:ext cx="749543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D469E233-31F6-01D1-C50F-074E30CEE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628159"/>
            <a:ext cx="516860" cy="516860"/>
          </a:xfrm>
          <a:prstGeom prst="rect">
            <a:avLst/>
          </a:prstGeom>
        </p:spPr>
      </p:pic>
      <p:pic>
        <p:nvPicPr>
          <p:cNvPr id="10" name="Graphic 9" descr="Scales of justice with solid fill">
            <a:extLst>
              <a:ext uri="{FF2B5EF4-FFF2-40B4-BE49-F238E27FC236}">
                <a16:creationId xmlns:a16="http://schemas.microsoft.com/office/drawing/2014/main" id="{A89476A2-9D84-2541-E38D-AD464741B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118"/>
            <a:ext cx="516860" cy="516860"/>
          </a:xfrm>
          <a:prstGeom prst="rect">
            <a:avLst/>
          </a:prstGeom>
        </p:spPr>
      </p:pic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1B56883E-BDCD-4C33-2ECE-662B2DAD008B}"/>
              </a:ext>
            </a:extLst>
          </p:cNvPr>
          <p:cNvSpPr txBox="1">
            <a:spLocks/>
          </p:cNvSpPr>
          <p:nvPr/>
        </p:nvSpPr>
        <p:spPr>
          <a:xfrm>
            <a:off x="4333876" y="2143699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decisions to save or invest are treated very differently by the Australian tax system – due to piecemeal reforms and simplification.</a:t>
            </a:r>
          </a:p>
          <a:p>
            <a:pPr>
              <a:defRPr/>
            </a:pPr>
            <a:r>
              <a:rPr lang="en-US" dirty="0"/>
              <a:t>Superannuation XXX</a:t>
            </a:r>
          </a:p>
          <a:p>
            <a:pPr>
              <a:defRPr/>
            </a:pPr>
            <a:r>
              <a:rPr lang="en-US" dirty="0"/>
              <a:t>CGT discount has a confused purpose and is oversimplified.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E3F81E9-AB96-D515-D03D-4BE0BDE7FEF8}"/>
              </a:ext>
            </a:extLst>
          </p:cNvPr>
          <p:cNvSpPr txBox="1">
            <a:spLocks/>
          </p:cNvSpPr>
          <p:nvPr/>
        </p:nvSpPr>
        <p:spPr>
          <a:xfrm>
            <a:off x="4333876" y="3428580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Individuals who earn and spend the same amount are paying vastly different tax rates through GST.</a:t>
            </a:r>
          </a:p>
          <a:p>
            <a:pPr>
              <a:defRPr/>
            </a:pPr>
            <a:r>
              <a:rPr lang="en-US" dirty="0"/>
              <a:t>Can broaden the base and support low-income earners to make a more efficient system that doesn’t penalize those without sufficient means.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2B60F44B-06C0-B2AE-3286-D6B21C96DD2E}"/>
              </a:ext>
            </a:extLst>
          </p:cNvPr>
          <p:cNvSpPr txBox="1">
            <a:spLocks/>
          </p:cNvSpPr>
          <p:nvPr/>
        </p:nvSpPr>
        <p:spPr>
          <a:xfrm>
            <a:off x="4333876" y="4713462"/>
            <a:ext cx="7495906" cy="108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285750" indent="-28575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0" lang="en-US" sz="13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XXX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095CA-B7E6-2EA5-BF44-8862336D3F6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7040" y="2684243"/>
            <a:ext cx="536836" cy="5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8FDD5-06E4-E05F-E1F5-B9713F7437B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797302" y="3969124"/>
            <a:ext cx="53657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D56B38-0B0C-2F1D-117C-C876D3DF80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797040" y="5254006"/>
            <a:ext cx="536836" cy="5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73">
            <a:extLst>
              <a:ext uri="{FF2B5EF4-FFF2-40B4-BE49-F238E27FC236}">
                <a16:creationId xmlns:a16="http://schemas.microsoft.com/office/drawing/2014/main" id="{0D618ED7-E93E-3C7A-BAAB-7DDDED562AF2}"/>
              </a:ext>
            </a:extLst>
          </p:cNvPr>
          <p:cNvSpPr txBox="1">
            <a:spLocks/>
          </p:cNvSpPr>
          <p:nvPr/>
        </p:nvSpPr>
        <p:spPr>
          <a:xfrm>
            <a:off x="393700" y="3429374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ctr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1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kumimoji="0" lang="en-US" sz="11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kumimoji="0" lang="en-US" sz="11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 panose="020B0503030202060203" pitchFamily="34" charset="77"/>
                <a:ea typeface="+mn-ea"/>
                <a:cs typeface="+mn-cs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1" dirty="0"/>
              <a:t>Taxation of consumption is inequitable</a:t>
            </a:r>
          </a:p>
        </p:txBody>
      </p:sp>
      <p:sp>
        <p:nvSpPr>
          <p:cNvPr id="18" name="Text Placeholder 73">
            <a:extLst>
              <a:ext uri="{FF2B5EF4-FFF2-40B4-BE49-F238E27FC236}">
                <a16:creationId xmlns:a16="http://schemas.microsoft.com/office/drawing/2014/main" id="{C8A52E34-F0B6-F058-F2C1-ED718685E7C2}"/>
              </a:ext>
            </a:extLst>
          </p:cNvPr>
          <p:cNvSpPr txBox="1">
            <a:spLocks/>
          </p:cNvSpPr>
          <p:nvPr/>
        </p:nvSpPr>
        <p:spPr>
          <a:xfrm>
            <a:off x="393700" y="4715051"/>
            <a:ext cx="3403600" cy="10795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625475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1" dirty="0"/>
              <a:t>Excise/corrective taxes are piecemeal</a:t>
            </a:r>
          </a:p>
        </p:txBody>
      </p:sp>
      <p:sp>
        <p:nvSpPr>
          <p:cNvPr id="19" name="Text Placeholder 79">
            <a:extLst>
              <a:ext uri="{FF2B5EF4-FFF2-40B4-BE49-F238E27FC236}">
                <a16:creationId xmlns:a16="http://schemas.microsoft.com/office/drawing/2014/main" id="{2FD0EF49-BEE8-C6DE-4BA5-DA9F1348F204}"/>
              </a:ext>
            </a:extLst>
          </p:cNvPr>
          <p:cNvSpPr txBox="1">
            <a:spLocks/>
          </p:cNvSpPr>
          <p:nvPr/>
        </p:nvSpPr>
        <p:spPr>
          <a:xfrm>
            <a:off x="335862" y="1575414"/>
            <a:ext cx="3402932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Group title</a:t>
            </a:r>
          </a:p>
        </p:txBody>
      </p:sp>
      <p:sp>
        <p:nvSpPr>
          <p:cNvPr id="20" name="Text Placeholder 79">
            <a:extLst>
              <a:ext uri="{FF2B5EF4-FFF2-40B4-BE49-F238E27FC236}">
                <a16:creationId xmlns:a16="http://schemas.microsoft.com/office/drawing/2014/main" id="{041F8B3C-42D9-E02C-D12A-5E2127BC16D8}"/>
              </a:ext>
            </a:extLst>
          </p:cNvPr>
          <p:cNvSpPr txBox="1">
            <a:spLocks/>
          </p:cNvSpPr>
          <p:nvPr/>
        </p:nvSpPr>
        <p:spPr>
          <a:xfrm>
            <a:off x="4304059" y="1575414"/>
            <a:ext cx="7529806" cy="288000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0" lang="en-US" sz="14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21595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‒"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1"/>
              <a:t>Additional detail</a:t>
            </a:r>
          </a:p>
        </p:txBody>
      </p:sp>
      <p:pic>
        <p:nvPicPr>
          <p:cNvPr id="21" name="Graphic 20" descr="Scales of justice with solid fill">
            <a:extLst>
              <a:ext uri="{FF2B5EF4-FFF2-40B4-BE49-F238E27FC236}">
                <a16:creationId xmlns:a16="http://schemas.microsoft.com/office/drawing/2014/main" id="{7679D8D8-2A68-D9CF-8F0F-CFFFFDE60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2425020"/>
            <a:ext cx="516860" cy="516860"/>
          </a:xfrm>
          <a:prstGeom prst="rect">
            <a:avLst/>
          </a:prstGeom>
        </p:spPr>
      </p:pic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87635D00-9408-EEBD-D918-E7F1E749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3710694"/>
            <a:ext cx="516860" cy="516860"/>
          </a:xfrm>
          <a:prstGeom prst="rect">
            <a:avLst/>
          </a:prstGeom>
        </p:spPr>
      </p:pic>
      <p:pic>
        <p:nvPicPr>
          <p:cNvPr id="23" name="Graphic 22" descr="Scales of justice with solid fill">
            <a:extLst>
              <a:ext uri="{FF2B5EF4-FFF2-40B4-BE49-F238E27FC236}">
                <a16:creationId xmlns:a16="http://schemas.microsoft.com/office/drawing/2014/main" id="{0A099584-A0A1-3827-7CB7-02742C36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73" y="4996371"/>
            <a:ext cx="516860" cy="5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69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025935-85eb-43e8-ab32-734675053e7f" xsi:nil="true"/>
    <lcf76f155ced4ddcb4097134ff3c332f xmlns="aa802c90-64f7-4260-a678-c5c09559402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A1619F266734FBC2B48FB95398739" ma:contentTypeVersion="19" ma:contentTypeDescription="Create a new document." ma:contentTypeScope="" ma:versionID="a36d063c8eb047894120791759bbc902">
  <xsd:schema xmlns:xsd="http://www.w3.org/2001/XMLSchema" xmlns:xs="http://www.w3.org/2001/XMLSchema" xmlns:p="http://schemas.microsoft.com/office/2006/metadata/properties" xmlns:ns2="aa802c90-64f7-4260-a678-c5c09559402a" xmlns:ns3="d4025935-85eb-43e8-ab32-734675053e7f" targetNamespace="http://schemas.microsoft.com/office/2006/metadata/properties" ma:root="true" ma:fieldsID="c6f7ca54d7100feba0c176cc38564367" ns2:_="" ns3:_="">
    <xsd:import namespace="aa802c90-64f7-4260-a678-c5c09559402a"/>
    <xsd:import namespace="d4025935-85eb-43e8-ab32-734675053e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02c90-64f7-4260-a678-c5c0955940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5935-85eb-43e8-ab32-734675053e7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d7d9116-efc1-484d-8b57-8af332a5bfd6}" ma:internalName="TaxCatchAll" ma:showField="CatchAllData" ma:web="d4025935-85eb-43e8-ab32-734675053e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d4025935-85eb-43e8-ab32-734675053e7f"/>
    <ds:schemaRef ds:uri="aa802c90-64f7-4260-a678-c5c09559402a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7AB7FB4-6D47-4EC6-BF49-66E893D4B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02c90-64f7-4260-a678-c5c09559402a"/>
    <ds:schemaRef ds:uri="d4025935-85eb-43e8-ab32-734675053e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 (2)</Template>
  <TotalTime>309</TotalTime>
  <Words>475</Words>
  <Application>Microsoft Office PowerPoint</Application>
  <PresentationFormat>Widescreen</PresentationFormat>
  <Paragraphs>132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Graphik</vt:lpstr>
      <vt:lpstr>GT Sectra Fine</vt:lpstr>
      <vt:lpstr>Proxima Nova Rg</vt:lpstr>
      <vt:lpstr>System Font</vt:lpstr>
      <vt:lpstr>e61 slide master</vt:lpstr>
      <vt:lpstr>think-cell Slide</vt:lpstr>
      <vt:lpstr>PowerPoint Presentation</vt:lpstr>
      <vt:lpstr>Agenda</vt:lpstr>
      <vt:lpstr>PowerPoint Presentation</vt:lpstr>
      <vt:lpstr>Ageing is upon us</vt:lpstr>
      <vt:lpstr>Ageing boy that cried wolf?</vt:lpstr>
      <vt:lpstr>States are the canary in the coal mine</vt:lpstr>
      <vt:lpstr>PowerPoint Presentation</vt:lpstr>
      <vt:lpstr>Tough choices on spending restraint</vt:lpstr>
      <vt:lpstr>Raising tax at the lowest (economic) cost</vt:lpstr>
      <vt:lpstr>PowerPoint Presentation</vt:lpstr>
      <vt:lpstr>In-kind supports</vt:lpstr>
      <vt:lpstr>Education spending</vt:lpstr>
      <vt:lpstr>CGT discount</vt:lpstr>
      <vt:lpstr>GST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Nolan</dc:creator>
  <cp:lastModifiedBy>Matt Nolan</cp:lastModifiedBy>
  <cp:revision>9</cp:revision>
  <dcterms:created xsi:type="dcterms:W3CDTF">2025-11-17T22:22:05Z</dcterms:created>
  <dcterms:modified xsi:type="dcterms:W3CDTF">2025-11-21T06:06:24Z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0x010100E38A1619F266734FBC2B48FB95398739</vt:lpwstr>
  </property>
  <property fmtid="{D5CDD505-2E9C-101B-9397-08002B2CF9AE}" pid="3" name="MediaServiceImageTags">
    <vt:lpwstr/>
  </property>
</Properties>
</file>